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8DE045B-4965-46D9-9E40-F75F8B3DAE32}">
  <a:tblStyle styleId="{38DE045B-4965-46D9-9E40-F75F8B3DAE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4358288b6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4358288b6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4358288b6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4358288b6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4358288b6_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4358288b6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4358288b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4358288b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358288b6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358288b6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5396724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5396724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51c2578d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51c2578d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4358288b6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4358288b6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43e39220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43e39220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358288b6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358288b6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4358288b6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4358288b6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51c2578d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51c2578d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53967244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53967244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43e39220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43e39220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51e4e3e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51e4e3e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43e39220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43e39220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43e39220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43e39220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4358288b6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4358288b6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43e39220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43e39220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43e39220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43e39220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51c2578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51c2578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358288b6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358288b6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30.png"/><Relationship Id="rId7" Type="http://schemas.openxmlformats.org/officeDocument/2006/relationships/image" Target="../media/image20.png"/><Relationship Id="rId8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-40350"/>
            <a:ext cx="8520600" cy="119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DeepSkin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Detect skin cancer </a:t>
            </a:r>
            <a:r>
              <a:rPr i="1" lang="en" sz="2400"/>
              <a:t>using AI </a:t>
            </a:r>
            <a:r>
              <a:rPr i="1" lang="en" sz="2400"/>
              <a:t>and connect to dermatologist</a:t>
            </a:r>
            <a:r>
              <a:rPr lang="en" sz="2400"/>
              <a:t> </a:t>
            </a:r>
            <a:endParaRPr sz="2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87900" y="3921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Haotian Cheng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Sunitha P. Sampath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Boston University</a:t>
            </a:r>
            <a:endParaRPr sz="22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863" y="1230450"/>
            <a:ext cx="2504279" cy="21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2615" y="1837900"/>
            <a:ext cx="70310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2829575" y="3439200"/>
            <a:ext cx="3107400" cy="15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3186600" y="3345250"/>
            <a:ext cx="2750400" cy="9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99" y="685050"/>
            <a:ext cx="1698275" cy="3245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181200" y="209075"/>
            <a:ext cx="14217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223025" y="4181700"/>
            <a:ext cx="15750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Lesion is Captured using mobile camera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337" y="758638"/>
            <a:ext cx="2729026" cy="309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2467200" y="4070200"/>
            <a:ext cx="23277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image is processed using Mobilenet convolutional neural network</a:t>
            </a:r>
            <a:endParaRPr/>
          </a:p>
        </p:txBody>
      </p:sp>
      <p:cxnSp>
        <p:nvCxnSpPr>
          <p:cNvPr id="132" name="Google Shape;132;p22"/>
          <p:cNvCxnSpPr/>
          <p:nvPr/>
        </p:nvCxnSpPr>
        <p:spPr>
          <a:xfrm>
            <a:off x="1798024" y="2307925"/>
            <a:ext cx="3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112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DeepSkin - Detect skin cancer on your own device</a:t>
            </a:r>
            <a:endParaRPr b="1" sz="2600"/>
          </a:p>
        </p:txBody>
      </p:sp>
      <p:sp>
        <p:nvSpPr>
          <p:cNvPr id="134" name="Google Shape;134;p22"/>
          <p:cNvSpPr txBox="1"/>
          <p:nvPr/>
        </p:nvSpPr>
        <p:spPr>
          <a:xfrm rot="-5400000">
            <a:off x="-804475" y="2092800"/>
            <a:ext cx="1781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planned prototype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99" y="685050"/>
            <a:ext cx="1698275" cy="3245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181200" y="209075"/>
            <a:ext cx="14217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/>
        </p:nvSpPr>
        <p:spPr>
          <a:xfrm>
            <a:off x="223025" y="4181700"/>
            <a:ext cx="15750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Lesion is Captured using mobile camera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337" y="758638"/>
            <a:ext cx="2729026" cy="309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2467200" y="4070200"/>
            <a:ext cx="23277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image is processed using Mobilenet convolutional neural network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4475" y="683600"/>
            <a:ext cx="1698275" cy="324885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5352575" y="4139900"/>
            <a:ext cx="17748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diagnosis is output on the app interface</a:t>
            </a:r>
            <a:endParaRPr/>
          </a:p>
        </p:txBody>
      </p:sp>
      <p:cxnSp>
        <p:nvCxnSpPr>
          <p:cNvPr id="146" name="Google Shape;146;p23"/>
          <p:cNvCxnSpPr/>
          <p:nvPr/>
        </p:nvCxnSpPr>
        <p:spPr>
          <a:xfrm>
            <a:off x="1798024" y="2307925"/>
            <a:ext cx="3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3"/>
          <p:cNvCxnSpPr/>
          <p:nvPr/>
        </p:nvCxnSpPr>
        <p:spPr>
          <a:xfrm>
            <a:off x="4871088" y="2308025"/>
            <a:ext cx="40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112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DeepSkin - Detect skin cancer on your own device</a:t>
            </a:r>
            <a:endParaRPr b="1" sz="2600"/>
          </a:p>
        </p:txBody>
      </p:sp>
      <p:sp>
        <p:nvSpPr>
          <p:cNvPr id="149" name="Google Shape;149;p23"/>
          <p:cNvSpPr txBox="1"/>
          <p:nvPr/>
        </p:nvSpPr>
        <p:spPr>
          <a:xfrm rot="-5400000">
            <a:off x="-804475" y="2092800"/>
            <a:ext cx="1781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planned prototype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99" y="685050"/>
            <a:ext cx="1698275" cy="3245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181200" y="209075"/>
            <a:ext cx="14217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223025" y="4181700"/>
            <a:ext cx="15750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Lesion is Captured using mobile camera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337" y="758638"/>
            <a:ext cx="2729026" cy="309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/>
        </p:nvSpPr>
        <p:spPr>
          <a:xfrm>
            <a:off x="2467200" y="4070200"/>
            <a:ext cx="23277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image is processed using Mobilenet convolutional neural network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4475" y="683600"/>
            <a:ext cx="1698275" cy="324885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5352575" y="4139900"/>
            <a:ext cx="17748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diagnosis is output on the app interface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1650" y="683500"/>
            <a:ext cx="1698275" cy="32488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4"/>
          <p:cNvCxnSpPr/>
          <p:nvPr/>
        </p:nvCxnSpPr>
        <p:spPr>
          <a:xfrm>
            <a:off x="1798024" y="2307925"/>
            <a:ext cx="3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4"/>
          <p:cNvCxnSpPr/>
          <p:nvPr/>
        </p:nvCxnSpPr>
        <p:spPr>
          <a:xfrm>
            <a:off x="4871088" y="2308025"/>
            <a:ext cx="40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4" name="Google Shape;16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4950" y="1289825"/>
            <a:ext cx="1421700" cy="198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4"/>
          <p:cNvCxnSpPr>
            <a:endCxn id="161" idx="1"/>
          </p:cNvCxnSpPr>
          <p:nvPr/>
        </p:nvCxnSpPr>
        <p:spPr>
          <a:xfrm>
            <a:off x="7022850" y="2307927"/>
            <a:ext cx="32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4"/>
          <p:cNvSpPr txBox="1"/>
          <p:nvPr/>
        </p:nvSpPr>
        <p:spPr>
          <a:xfrm>
            <a:off x="7366650" y="4019050"/>
            <a:ext cx="1698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result, nearby dermatologists are recommended</a:t>
            </a:r>
            <a:endParaRPr/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112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DeepSkin - Detect skin cancer on your own device</a:t>
            </a:r>
            <a:endParaRPr b="1" sz="2600"/>
          </a:p>
        </p:txBody>
      </p:sp>
      <p:sp>
        <p:nvSpPr>
          <p:cNvPr id="168" name="Google Shape;168;p24"/>
          <p:cNvSpPr txBox="1"/>
          <p:nvPr/>
        </p:nvSpPr>
        <p:spPr>
          <a:xfrm rot="-5400000">
            <a:off x="-804475" y="2092800"/>
            <a:ext cx="1781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planned prototype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311700" y="136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Collected skin cancer dataset from MNIST</a:t>
            </a:r>
            <a:endParaRPr/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311700" y="1152475"/>
            <a:ext cx="8748600" cy="3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82267" y="1284819"/>
            <a:ext cx="1809733" cy="13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87113" y="2714275"/>
            <a:ext cx="23418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Melanocytic nevi </a:t>
            </a:r>
            <a:r>
              <a:rPr i="1" lang="en" sz="1100">
                <a:solidFill>
                  <a:schemeClr val="dk1"/>
                </a:solidFill>
              </a:rPr>
              <a:t>- 6705 images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450" y="1284150"/>
            <a:ext cx="1809725" cy="135865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2428925" y="2730175"/>
            <a:ext cx="2258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Melanoma </a:t>
            </a:r>
            <a:r>
              <a:rPr i="1" lang="en" sz="1100">
                <a:solidFill>
                  <a:schemeClr val="dk1"/>
                </a:solidFill>
              </a:rPr>
              <a:t>- 1113 images</a:t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9188" y="1258350"/>
            <a:ext cx="2073459" cy="14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4687025" y="2751025"/>
            <a:ext cx="20733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Benign keratosis </a:t>
            </a:r>
            <a:r>
              <a:rPr i="1" lang="en" sz="1100">
                <a:solidFill>
                  <a:schemeClr val="dk1"/>
                </a:solidFill>
              </a:rPr>
              <a:t>1099 images</a:t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1650" y="1258350"/>
            <a:ext cx="1732050" cy="141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6885900" y="2753425"/>
            <a:ext cx="2258100" cy="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Basal cell carcinoma </a:t>
            </a:r>
            <a:r>
              <a:rPr i="1" lang="en" sz="1100">
                <a:solidFill>
                  <a:schemeClr val="dk1"/>
                </a:solidFill>
              </a:rPr>
              <a:t>514 images</a:t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038" y="3218625"/>
            <a:ext cx="1710198" cy="13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167275" y="4655625"/>
            <a:ext cx="2174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Actinic Keratoses </a:t>
            </a:r>
            <a:r>
              <a:rPr i="1" lang="en" sz="1100">
                <a:solidFill>
                  <a:schemeClr val="dk1"/>
                </a:solidFill>
              </a:rPr>
              <a:t>- 327 images</a:t>
            </a:r>
            <a:endParaRPr i="1" sz="1100">
              <a:solidFill>
                <a:schemeClr val="dk1"/>
              </a:solidFill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95547" y="3217950"/>
            <a:ext cx="1979538" cy="13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/>
        </p:nvSpPr>
        <p:spPr>
          <a:xfrm>
            <a:off x="2428925" y="4703625"/>
            <a:ext cx="24594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Vascular skin lesions </a:t>
            </a:r>
            <a:r>
              <a:rPr i="1" lang="en" sz="1100">
                <a:solidFill>
                  <a:schemeClr val="dk1"/>
                </a:solidFill>
              </a:rPr>
              <a:t>142 images</a:t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68725" y="3217950"/>
            <a:ext cx="1873925" cy="13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/>
        </p:nvSpPr>
        <p:spPr>
          <a:xfrm>
            <a:off x="4934425" y="4677000"/>
            <a:ext cx="2258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Dermatofibroma </a:t>
            </a:r>
            <a:r>
              <a:rPr i="1" lang="en" sz="1100">
                <a:solidFill>
                  <a:schemeClr val="dk1"/>
                </a:solidFill>
              </a:rPr>
              <a:t>- 115 images</a:t>
            </a:r>
            <a:endParaRPr/>
          </a:p>
        </p:txBody>
      </p:sp>
      <p:sp>
        <p:nvSpPr>
          <p:cNvPr id="189" name="Google Shape;189;p25"/>
          <p:cNvSpPr txBox="1"/>
          <p:nvPr/>
        </p:nvSpPr>
        <p:spPr>
          <a:xfrm>
            <a:off x="282277" y="731375"/>
            <a:ext cx="69636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Dataset and model resources: Skin Cancer MNIST: HAM10000 and Kaggle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Tested </a:t>
            </a:r>
            <a:r>
              <a:rPr b="1" lang="en"/>
              <a:t>a deep-learning model built using Mobilenet</a:t>
            </a:r>
            <a:endParaRPr b="1"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450" y="1608350"/>
            <a:ext cx="6214526" cy="24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2318100"/>
            <a:ext cx="857375" cy="6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/>
        </p:nvSpPr>
        <p:spPr>
          <a:xfrm>
            <a:off x="7536750" y="3080800"/>
            <a:ext cx="4098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7404450" y="2025100"/>
            <a:ext cx="978600" cy="122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Melanoma</a:t>
            </a:r>
            <a:endParaRPr sz="800"/>
          </a:p>
        </p:txBody>
      </p:sp>
      <p:sp>
        <p:nvSpPr>
          <p:cNvPr id="199" name="Google Shape;199;p26"/>
          <p:cNvSpPr txBox="1"/>
          <p:nvPr/>
        </p:nvSpPr>
        <p:spPr>
          <a:xfrm>
            <a:off x="5976500" y="4535125"/>
            <a:ext cx="30000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Adapted from </a:t>
            </a:r>
            <a:r>
              <a:rPr lang="en"/>
              <a:t>mathworks.com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311700" y="41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</a:t>
            </a:r>
            <a:r>
              <a:rPr b="1" lang="en"/>
              <a:t>Mobilenet?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311700" y="1457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Suitable for mobile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Ensures privacy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Small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Fast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Remarkably Accurate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Block Diagram</a:t>
            </a:r>
            <a:endParaRPr/>
          </a:p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 rotWithShape="1">
          <a:blip r:embed="rId3">
            <a:alphaModFix/>
          </a:blip>
          <a:srcRect b="0" l="-2380" r="2380" t="0"/>
          <a:stretch/>
        </p:blipFill>
        <p:spPr>
          <a:xfrm>
            <a:off x="311700" y="1017725"/>
            <a:ext cx="8322499" cy="37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50" y="1028722"/>
            <a:ext cx="2885095" cy="205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8165" y="1109271"/>
            <a:ext cx="2771985" cy="186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7493" y="1109275"/>
            <a:ext cx="2661782" cy="199863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 txBox="1"/>
          <p:nvPr>
            <p:ph type="title"/>
          </p:nvPr>
        </p:nvSpPr>
        <p:spPr>
          <a:xfrm>
            <a:off x="311700" y="445025"/>
            <a:ext cx="863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DeepSkin prototype shows promising predictions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2" name="Google Shape;222;p29"/>
          <p:cNvGraphicFramePr/>
          <p:nvPr/>
        </p:nvGraphicFramePr>
        <p:xfrm>
          <a:off x="924663" y="309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{38DE045B-4965-46D9-9E40-F75F8B3DAE32}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Metric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Percentage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Categorical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71.96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Top 3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87.63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Top 2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95.41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911" y="1152475"/>
            <a:ext cx="4730388" cy="378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How good is the prediction across skin cancer classes?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106" y="1152475"/>
            <a:ext cx="6833194" cy="37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How good is the prediction across skin cancer classes?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30262"/>
            <a:ext cx="4260300" cy="272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913" y="1384925"/>
            <a:ext cx="4455850" cy="29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Skin cancer can be deadly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UI Module built using Kivy</a:t>
            </a:r>
            <a:endParaRPr/>
          </a:p>
        </p:txBody>
      </p:sp>
      <p:sp>
        <p:nvSpPr>
          <p:cNvPr id="242" name="Google Shape;24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00" y="1017725"/>
            <a:ext cx="2366250" cy="3985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925" y="1027400"/>
            <a:ext cx="2366250" cy="396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Why</a:t>
            </a:r>
            <a:r>
              <a:rPr b="1" lang="en" sz="2400"/>
              <a:t> Kivy?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Python library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Open source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Cross Platform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Write once, deploy to many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UI features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311700" y="392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Plan for Sprint 3</a:t>
            </a:r>
            <a:endParaRPr b="1"/>
          </a:p>
        </p:txBody>
      </p:sp>
      <p:sp>
        <p:nvSpPr>
          <p:cNvPr id="256" name="Google Shape;25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Test on more test data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Training to perform better across classes.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Handle challenges related to overfitting of the model.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Complete Google Map API Module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Complete Input Module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Start Video Module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Thank You!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25" y="1087900"/>
            <a:ext cx="5143422" cy="179492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deadly is melanoma?</a:t>
            </a:r>
            <a:endParaRPr b="1"/>
          </a:p>
        </p:txBody>
      </p:sp>
      <p:sp>
        <p:nvSpPr>
          <p:cNvPr id="73" name="Google Shape;73;p15"/>
          <p:cNvSpPr txBox="1"/>
          <p:nvPr/>
        </p:nvSpPr>
        <p:spPr>
          <a:xfrm>
            <a:off x="436425" y="3105400"/>
            <a:ext cx="818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25" y="1087900"/>
            <a:ext cx="5143422" cy="179492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deadly is melanoma?</a:t>
            </a:r>
            <a:endParaRPr b="1"/>
          </a:p>
        </p:txBody>
      </p:sp>
      <p:sp>
        <p:nvSpPr>
          <p:cNvPr id="80" name="Google Shape;80;p16"/>
          <p:cNvSpPr txBox="1"/>
          <p:nvPr/>
        </p:nvSpPr>
        <p:spPr>
          <a:xfrm>
            <a:off x="436425" y="3105400"/>
            <a:ext cx="818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" sz="2400">
                <a:solidFill>
                  <a:schemeClr val="dk1"/>
                </a:solidFill>
              </a:rPr>
              <a:t>In 2019, new melanoma cases will increase by 7.7%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" sz="2400">
                <a:solidFill>
                  <a:schemeClr val="dk1"/>
                </a:solidFill>
              </a:rPr>
              <a:t>In 2019, an estimated 7,230 people will die of melanoma!</a:t>
            </a:r>
            <a:endParaRPr b="1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Skin cancer is curable if detected early</a:t>
            </a:r>
            <a:endParaRPr b="1"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2755550" y="1284700"/>
            <a:ext cx="58971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Survival rate 98% when detected early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Survival drops to 23% when it metastasizes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Treated 30 to 59 days after biopsy - 5% higher risk of dying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Treated 119 days after biopsy - 41% </a:t>
            </a:r>
            <a:r>
              <a:rPr lang="en" sz="2400">
                <a:solidFill>
                  <a:srgbClr val="000000"/>
                </a:solidFill>
              </a:rPr>
              <a:t>higher</a:t>
            </a:r>
            <a:r>
              <a:rPr lang="en" sz="2400">
                <a:solidFill>
                  <a:srgbClr val="000000"/>
                </a:solidFill>
              </a:rPr>
              <a:t> risk</a:t>
            </a:r>
            <a:endParaRPr sz="2400">
              <a:solidFill>
                <a:srgbClr val="000000"/>
              </a:solidFill>
            </a:endParaRPr>
          </a:p>
          <a:p>
            <a:pPr indent="0" lvl="0" marL="4114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skincancer.org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75" y="1388350"/>
            <a:ext cx="2500675" cy="25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Bottlenecks in delivering skin cancer diagnosis</a:t>
            </a:r>
            <a:endParaRPr b="1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25" y="1681450"/>
            <a:ext cx="4009551" cy="22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4">
            <a:alphaModFix/>
          </a:blip>
          <a:srcRect b="5553" l="0" r="0" t="0"/>
          <a:stretch/>
        </p:blipFill>
        <p:spPr>
          <a:xfrm>
            <a:off x="4572000" y="1582875"/>
            <a:ext cx="2029625" cy="23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4613" y="2185963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375" y="3442151"/>
            <a:ext cx="1638825" cy="16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Technology promises to accelerate skin cancer detection</a:t>
            </a:r>
            <a:endParaRPr b="1"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555350" y="1633325"/>
            <a:ext cx="242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/>
              <a:t>Teledermatology</a:t>
            </a:r>
            <a:endParaRPr b="1" sz="2000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0675" y="2505626"/>
            <a:ext cx="3572950" cy="9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250" y="1446588"/>
            <a:ext cx="5072809" cy="9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512450" y="2821625"/>
            <a:ext cx="2512200" cy="4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/>
              <a:t>Fractal geometry</a:t>
            </a:r>
            <a:endParaRPr b="1" sz="2000"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469425" y="3963900"/>
            <a:ext cx="2512200" cy="4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/>
              <a:t>Machine Learning</a:t>
            </a:r>
            <a:endParaRPr b="1" sz="200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6391" y="3887691"/>
            <a:ext cx="2191200" cy="75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 Story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As a user, I would want to be able to take pictures of skin lesion.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As a user, I would want to know if the lesion is cancerous.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As a user, I would want the results to be fast.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As a user, I want to ensure the privacy of the images.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As a user, I would want to be recommended to nearby </a:t>
            </a:r>
            <a:r>
              <a:rPr lang="en" sz="2400">
                <a:solidFill>
                  <a:srgbClr val="000000"/>
                </a:solidFill>
              </a:rPr>
              <a:t>dermatologists</a:t>
            </a:r>
            <a:r>
              <a:rPr lang="en" sz="2400">
                <a:solidFill>
                  <a:srgbClr val="000000"/>
                </a:solidFill>
              </a:rPr>
              <a:t> or general </a:t>
            </a:r>
            <a:r>
              <a:rPr lang="en" sz="2400">
                <a:solidFill>
                  <a:srgbClr val="000000"/>
                </a:solidFill>
              </a:rPr>
              <a:t>practitioner</a:t>
            </a:r>
            <a:r>
              <a:rPr lang="en" sz="2400">
                <a:solidFill>
                  <a:srgbClr val="000000"/>
                </a:solidFill>
              </a:rPr>
              <a:t>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As a user, I would want to be educated on the results of the detected skin lesion.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99" y="685050"/>
            <a:ext cx="1698275" cy="3245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181200" y="209075"/>
            <a:ext cx="14217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223025" y="4181700"/>
            <a:ext cx="15750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Lesion is Captured using mobile camera</a:t>
            </a:r>
            <a:endParaRPr/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112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DeepSkin - Detect skin cancer on your own device</a:t>
            </a:r>
            <a:endParaRPr b="1" sz="2600"/>
          </a:p>
        </p:txBody>
      </p:sp>
      <p:sp>
        <p:nvSpPr>
          <p:cNvPr id="122" name="Google Shape;122;p21"/>
          <p:cNvSpPr txBox="1"/>
          <p:nvPr/>
        </p:nvSpPr>
        <p:spPr>
          <a:xfrm rot="-5400000">
            <a:off x="-804475" y="2092800"/>
            <a:ext cx="1781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p</a:t>
            </a:r>
            <a:r>
              <a:rPr lang="en">
                <a:solidFill>
                  <a:srgbClr val="999999"/>
                </a:solidFill>
              </a:rPr>
              <a:t>lanned </a:t>
            </a:r>
            <a:r>
              <a:rPr lang="en">
                <a:solidFill>
                  <a:srgbClr val="999999"/>
                </a:solidFill>
              </a:rPr>
              <a:t>prototype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